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7"/>
    <p:restoredTop sz="95238"/>
  </p:normalViewPr>
  <p:slideViewPr>
    <p:cSldViewPr snapToGrid="0">
      <p:cViewPr varScale="1">
        <p:scale>
          <a:sx n="91" d="100"/>
          <a:sy n="91" d="100"/>
        </p:scale>
        <p:origin x="8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2499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24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440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2451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338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3882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784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660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0203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5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2021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8621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6877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496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140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1856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5BE5F-6683-BA4A-8E2F-BBC7A2B713F6}" type="datetimeFigureOut">
              <a:rPr lang="sk-SK" smtClean="0"/>
              <a:t>28.5.2026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C6DB945-FD96-4247-8C4B-EDA621B9AC2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852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emf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emf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73512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AF6478-2275-82D1-9E4C-B5BE55163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223" y="4905311"/>
            <a:ext cx="8984608" cy="1863775"/>
          </a:xfrm>
          <a:effectLst>
            <a:innerShdw blurRad="278334" dist="50800" dir="16200000">
              <a:prstClr val="black">
                <a:alpha val="93000"/>
              </a:prstClr>
            </a:innerShdw>
          </a:effectLst>
        </p:spPr>
        <p:txBody>
          <a:bodyPr>
            <a:normAutofit fontScale="90000"/>
          </a:bodyPr>
          <a:lstStyle/>
          <a:p>
            <a:br>
              <a:rPr lang="sk-SK" sz="3600" b="1" dirty="0"/>
            </a:br>
            <a:br>
              <a:rPr lang="sk-SK" sz="3600" b="1" dirty="0"/>
            </a:br>
            <a:br>
              <a:rPr lang="sk-SK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Projekt: </a:t>
            </a:r>
            <a:r>
              <a:rPr lang="sk-SK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Ekologicky akceptovateľné spracovanie trusu exotických zvierat zoologických záhrad</a:t>
            </a:r>
            <a:br>
              <a:rPr lang="sk-SK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ITMS kód: </a:t>
            </a:r>
            <a:r>
              <a:rPr lang="sk-SK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403201DSQ4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1C3F5B02-0B02-FBD5-57D5-ADC45EDFA28D}"/>
              </a:ext>
            </a:extLst>
          </p:cNvPr>
          <p:cNvSpPr txBox="1"/>
          <p:nvPr/>
        </p:nvSpPr>
        <p:spPr>
          <a:xfrm>
            <a:off x="3120673" y="2157841"/>
            <a:ext cx="46245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latin typeface="Arial" panose="020B0604020202020204" pitchFamily="34" charset="0"/>
                <a:cs typeface="Arial" panose="020B0604020202020204" pitchFamily="34" charset="0"/>
              </a:rPr>
              <a:t>DEŇ TRUSU</a:t>
            </a: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239E6377-42FA-64DF-D535-83CBF78B7D3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5837198"/>
            <a:ext cx="1459899" cy="74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ázok 18">
            <a:extLst>
              <a:ext uri="{FF2B5EF4-FFF2-40B4-BE49-F238E27FC236}">
                <a16:creationId xmlns:a16="http://schemas.microsoft.com/office/drawing/2014/main" id="{2D80CA31-19CE-A3B2-4D5C-642C261C4F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4012382"/>
            <a:ext cx="1361869" cy="1492763"/>
          </a:xfrm>
          <a:prstGeom prst="rect">
            <a:avLst/>
          </a:prstGeom>
          <a:noFill/>
          <a:ln>
            <a:solidFill>
              <a:schemeClr val="tx1">
                <a:alpha val="99000"/>
              </a:schemeClr>
            </a:solidFill>
          </a:ln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19B55AC7-2B90-4BE1-C4AA-EAE24AC6DE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4" r="5070" b="24155"/>
          <a:stretch>
            <a:fillRect/>
          </a:stretch>
        </p:blipFill>
        <p:spPr bwMode="auto">
          <a:xfrm>
            <a:off x="10279021" y="1981215"/>
            <a:ext cx="1361868" cy="1857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7122F166-8D07-F2B7-775C-A892B2A860D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1308" r="18252" b="-556"/>
          <a:stretch>
            <a:fillRect/>
          </a:stretch>
        </p:blipFill>
        <p:spPr bwMode="auto">
          <a:xfrm rot="5400000">
            <a:off x="10133488" y="295049"/>
            <a:ext cx="1656197" cy="1365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3" name="Obrázok 12" descr="Obrázok, na ktorom je text, písmo, snímka obrazovky, grafika&#10;&#10;Obsah vygenerovaný pomocou AI môže byť nesprávny.">
            <a:extLst>
              <a:ext uri="{FF2B5EF4-FFF2-40B4-BE49-F238E27FC236}">
                <a16:creationId xmlns:a16="http://schemas.microsoft.com/office/drawing/2014/main" id="{93BB1651-F59A-BF36-F842-E4F77E3DED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3522" y="149517"/>
            <a:ext cx="6636634" cy="1414075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4B94D31F-5F23-BB7D-BAD0-C71B0340A6A8}"/>
              </a:ext>
            </a:extLst>
          </p:cNvPr>
          <p:cNvSpPr txBox="1"/>
          <p:nvPr/>
        </p:nvSpPr>
        <p:spPr>
          <a:xfrm>
            <a:off x="718223" y="3299776"/>
            <a:ext cx="72442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>
                <a:latin typeface="Arial" panose="020B0604020202020204" pitchFamily="34" charset="0"/>
                <a:cs typeface="Arial" panose="020B0604020202020204" pitchFamily="34" charset="0"/>
              </a:rPr>
              <a:t>Kde?  </a:t>
            </a:r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Národná zoologická záhrada Bojnice </a:t>
            </a:r>
          </a:p>
          <a:p>
            <a:endParaRPr lang="sk-SK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2800" b="1" dirty="0">
                <a:latin typeface="Arial" panose="020B0604020202020204" pitchFamily="34" charset="0"/>
                <a:cs typeface="Arial" panose="020B0604020202020204" pitchFamily="34" charset="0"/>
              </a:rPr>
              <a:t>Kedy? </a:t>
            </a:r>
            <a:r>
              <a:rPr lang="sk-SK" sz="2800" dirty="0">
                <a:latin typeface="Arial" panose="020B0604020202020204" pitchFamily="34" charset="0"/>
                <a:cs typeface="Arial" panose="020B0604020202020204" pitchFamily="34" charset="0"/>
              </a:rPr>
              <a:t>28.5.2026</a:t>
            </a:r>
          </a:p>
        </p:txBody>
      </p:sp>
    </p:spTree>
    <p:extLst>
      <p:ext uri="{BB962C8B-B14F-4D97-AF65-F5344CB8AC3E}">
        <p14:creationId xmlns:p14="http://schemas.microsoft.com/office/powerpoint/2010/main" val="118268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73512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5CA25D6D-539C-F02F-E870-E91AB0A439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5837198"/>
            <a:ext cx="1459899" cy="74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4C06A964-FBF5-04EE-D94A-576ABFBA4A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4012382"/>
            <a:ext cx="1361869" cy="1492763"/>
          </a:xfrm>
          <a:prstGeom prst="rect">
            <a:avLst/>
          </a:prstGeom>
          <a:noFill/>
          <a:ln>
            <a:solidFill>
              <a:schemeClr val="tx1">
                <a:alpha val="99000"/>
              </a:schemeClr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271F641-AD18-B88E-D909-2877DB8402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4" r="5070" b="24155"/>
          <a:stretch>
            <a:fillRect/>
          </a:stretch>
        </p:blipFill>
        <p:spPr bwMode="auto">
          <a:xfrm>
            <a:off x="10279021" y="1981215"/>
            <a:ext cx="1361868" cy="1857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1DB01B7A-BC68-D5B7-1F2B-1EBCE5FD60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1308" r="18252" b="-556"/>
          <a:stretch>
            <a:fillRect/>
          </a:stretch>
        </p:blipFill>
        <p:spPr bwMode="auto">
          <a:xfrm rot="5400000">
            <a:off x="10133488" y="295049"/>
            <a:ext cx="1656197" cy="1365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Obrázok 7" descr="Obrázok, na ktorom je text, písmo, snímka obrazovky, grafika&#10;&#10;Obsah vygenerovaný pomocou AI môže byť nesprávny.">
            <a:extLst>
              <a:ext uri="{FF2B5EF4-FFF2-40B4-BE49-F238E27FC236}">
                <a16:creationId xmlns:a16="http://schemas.microsoft.com/office/drawing/2014/main" id="{46966711-1ED5-B560-5F58-3F0B9050BA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3522" y="149517"/>
            <a:ext cx="6636634" cy="141407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3E1C9F13-AEE3-5369-02E3-D8AF9822550C}"/>
              </a:ext>
            </a:extLst>
          </p:cNvPr>
          <p:cNvSpPr txBox="1"/>
          <p:nvPr/>
        </p:nvSpPr>
        <p:spPr>
          <a:xfrm>
            <a:off x="551111" y="3472915"/>
            <a:ext cx="2658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Merateľné ukazovatele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NZOO Bojnice</a:t>
            </a:r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684468E4-4445-D388-66E0-2924332A8E87}"/>
              </a:ext>
            </a:extLst>
          </p:cNvPr>
          <p:cNvCxnSpPr>
            <a:cxnSpLocks/>
          </p:cNvCxnSpPr>
          <p:nvPr/>
        </p:nvCxnSpPr>
        <p:spPr>
          <a:xfrm flipV="1">
            <a:off x="3601097" y="2154578"/>
            <a:ext cx="1284412" cy="8742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2455DE00-AD08-2081-1DAC-BA118D96D08D}"/>
              </a:ext>
            </a:extLst>
          </p:cNvPr>
          <p:cNvCxnSpPr>
            <a:cxnSpLocks/>
          </p:cNvCxnSpPr>
          <p:nvPr/>
        </p:nvCxnSpPr>
        <p:spPr>
          <a:xfrm flipV="1">
            <a:off x="3698829" y="2610747"/>
            <a:ext cx="1711920" cy="7268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Rovná spojovacia šípka 13">
            <a:extLst>
              <a:ext uri="{FF2B5EF4-FFF2-40B4-BE49-F238E27FC236}">
                <a16:creationId xmlns:a16="http://schemas.microsoft.com/office/drawing/2014/main" id="{BEFEBC25-D7DA-8D28-9AAB-05088337AFF3}"/>
              </a:ext>
            </a:extLst>
          </p:cNvPr>
          <p:cNvCxnSpPr>
            <a:cxnSpLocks/>
          </p:cNvCxnSpPr>
          <p:nvPr/>
        </p:nvCxnSpPr>
        <p:spPr>
          <a:xfrm>
            <a:off x="3715646" y="3876377"/>
            <a:ext cx="1716874" cy="2017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ABC922B2-4239-7C2D-ADA4-1AEDCA9AC163}"/>
              </a:ext>
            </a:extLst>
          </p:cNvPr>
          <p:cNvCxnSpPr>
            <a:cxnSpLocks/>
          </p:cNvCxnSpPr>
          <p:nvPr/>
        </p:nvCxnSpPr>
        <p:spPr>
          <a:xfrm>
            <a:off x="3698829" y="4135924"/>
            <a:ext cx="1711920" cy="5902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Rovná spojovacia šípka 15">
            <a:extLst>
              <a:ext uri="{FF2B5EF4-FFF2-40B4-BE49-F238E27FC236}">
                <a16:creationId xmlns:a16="http://schemas.microsoft.com/office/drawing/2014/main" id="{B7F98E20-5589-D72A-560A-B7E8FA23F200}"/>
              </a:ext>
            </a:extLst>
          </p:cNvPr>
          <p:cNvCxnSpPr>
            <a:cxnSpLocks/>
          </p:cNvCxnSpPr>
          <p:nvPr/>
        </p:nvCxnSpPr>
        <p:spPr>
          <a:xfrm>
            <a:off x="3647300" y="4442761"/>
            <a:ext cx="1539722" cy="10604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BlokTextu 24">
            <a:extLst>
              <a:ext uri="{FF2B5EF4-FFF2-40B4-BE49-F238E27FC236}">
                <a16:creationId xmlns:a16="http://schemas.microsoft.com/office/drawing/2014/main" id="{0149EF98-5DCC-91FD-E048-BBBCD9B12C8C}"/>
              </a:ext>
            </a:extLst>
          </p:cNvPr>
          <p:cNvSpPr txBox="1"/>
          <p:nvPr/>
        </p:nvSpPr>
        <p:spPr>
          <a:xfrm>
            <a:off x="5055339" y="1839416"/>
            <a:ext cx="2789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Nízkouhlíková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stratégia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FF4D9F3C-5158-AEAA-C328-64CD315134BF}"/>
              </a:ext>
            </a:extLst>
          </p:cNvPr>
          <p:cNvSpPr txBox="1"/>
          <p:nvPr/>
        </p:nvSpPr>
        <p:spPr>
          <a:xfrm>
            <a:off x="5432520" y="2425557"/>
            <a:ext cx="4068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Stratégia udržateľného rozvoja zoo</a:t>
            </a:r>
          </a:p>
        </p:txBody>
      </p:sp>
      <p:sp>
        <p:nvSpPr>
          <p:cNvPr id="27" name="BlokTextu 26">
            <a:extLst>
              <a:ext uri="{FF2B5EF4-FFF2-40B4-BE49-F238E27FC236}">
                <a16:creationId xmlns:a16="http://schemas.microsoft.com/office/drawing/2014/main" id="{7902D6A8-9438-B345-DE3F-252C4E5D20AD}"/>
              </a:ext>
            </a:extLst>
          </p:cNvPr>
          <p:cNvSpPr txBox="1"/>
          <p:nvPr/>
        </p:nvSpPr>
        <p:spPr>
          <a:xfrm>
            <a:off x="5521234" y="3888778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Zelená stena</a:t>
            </a:r>
          </a:p>
        </p:txBody>
      </p:sp>
      <p:sp>
        <p:nvSpPr>
          <p:cNvPr id="28" name="BlokTextu 27">
            <a:extLst>
              <a:ext uri="{FF2B5EF4-FFF2-40B4-BE49-F238E27FC236}">
                <a16:creationId xmlns:a16="http://schemas.microsoft.com/office/drawing/2014/main" id="{D6B30712-607F-A24B-2D1D-6876FFC28455}"/>
              </a:ext>
            </a:extLst>
          </p:cNvPr>
          <p:cNvSpPr txBox="1"/>
          <p:nvPr/>
        </p:nvSpPr>
        <p:spPr>
          <a:xfrm>
            <a:off x="5410749" y="4641114"/>
            <a:ext cx="342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/>
              <a:t>Rosenie slony, rosenie areálu</a:t>
            </a:r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C303CBFC-3853-9EDE-C037-0256C28368D3}"/>
              </a:ext>
            </a:extLst>
          </p:cNvPr>
          <p:cNvSpPr txBox="1"/>
          <p:nvPr/>
        </p:nvSpPr>
        <p:spPr>
          <a:xfrm>
            <a:off x="5187022" y="5314241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Fotovoltika</a:t>
            </a:r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Rovná spojovacia šípka 32">
            <a:extLst>
              <a:ext uri="{FF2B5EF4-FFF2-40B4-BE49-F238E27FC236}">
                <a16:creationId xmlns:a16="http://schemas.microsoft.com/office/drawing/2014/main" id="{C9079524-494F-B011-667E-0FBBFA986FB4}"/>
              </a:ext>
            </a:extLst>
          </p:cNvPr>
          <p:cNvCxnSpPr>
            <a:cxnSpLocks/>
          </p:cNvCxnSpPr>
          <p:nvPr/>
        </p:nvCxnSpPr>
        <p:spPr>
          <a:xfrm>
            <a:off x="3554661" y="4717286"/>
            <a:ext cx="1217117" cy="15079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BlokTextu 34">
            <a:extLst>
              <a:ext uri="{FF2B5EF4-FFF2-40B4-BE49-F238E27FC236}">
                <a16:creationId xmlns:a16="http://schemas.microsoft.com/office/drawing/2014/main" id="{F27B268B-4CE9-0C48-8B98-FEA6B2BF2E40}"/>
              </a:ext>
            </a:extLst>
          </p:cNvPr>
          <p:cNvSpPr txBox="1"/>
          <p:nvPr/>
        </p:nvSpPr>
        <p:spPr>
          <a:xfrm>
            <a:off x="4771778" y="6133752"/>
            <a:ext cx="283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/>
              <a:t>Experimentálne políčko</a:t>
            </a:r>
          </a:p>
        </p:txBody>
      </p:sp>
      <p:cxnSp>
        <p:nvCxnSpPr>
          <p:cNvPr id="38" name="Rovná spojovacia šípka 37">
            <a:extLst>
              <a:ext uri="{FF2B5EF4-FFF2-40B4-BE49-F238E27FC236}">
                <a16:creationId xmlns:a16="http://schemas.microsoft.com/office/drawing/2014/main" id="{522D58D9-3F56-DB7D-64FD-F67F880ADBD5}"/>
              </a:ext>
            </a:extLst>
          </p:cNvPr>
          <p:cNvCxnSpPr>
            <a:cxnSpLocks/>
          </p:cNvCxnSpPr>
          <p:nvPr/>
        </p:nvCxnSpPr>
        <p:spPr>
          <a:xfrm flipV="1">
            <a:off x="3727545" y="3332054"/>
            <a:ext cx="1837232" cy="2333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BlokTextu 41">
            <a:extLst>
              <a:ext uri="{FF2B5EF4-FFF2-40B4-BE49-F238E27FC236}">
                <a16:creationId xmlns:a16="http://schemas.microsoft.com/office/drawing/2014/main" id="{2039BF09-D981-E5FB-34C2-11A446D053D5}"/>
              </a:ext>
            </a:extLst>
          </p:cNvPr>
          <p:cNvSpPr txBox="1"/>
          <p:nvPr/>
        </p:nvSpPr>
        <p:spPr>
          <a:xfrm>
            <a:off x="5665118" y="313644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Deň trusu</a:t>
            </a:r>
          </a:p>
        </p:txBody>
      </p:sp>
      <p:pic>
        <p:nvPicPr>
          <p:cNvPr id="44" name="Obrázok 43">
            <a:extLst>
              <a:ext uri="{FF2B5EF4-FFF2-40B4-BE49-F238E27FC236}">
                <a16:creationId xmlns:a16="http://schemas.microsoft.com/office/drawing/2014/main" id="{2878EC84-3724-C224-5CF5-D72B95CEE3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763" y="4641740"/>
            <a:ext cx="2235571" cy="167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8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73512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DB1397CB-898E-585D-DB12-FA147D07945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5837198"/>
            <a:ext cx="1459899" cy="74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21306D4C-8233-FEC3-6B2A-E821E4C080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4012382"/>
            <a:ext cx="1361869" cy="1492763"/>
          </a:xfrm>
          <a:prstGeom prst="rect">
            <a:avLst/>
          </a:prstGeom>
          <a:noFill/>
          <a:ln>
            <a:solidFill>
              <a:schemeClr val="tx1">
                <a:alpha val="99000"/>
              </a:schemeClr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6E658E55-9EF9-E1A0-03EE-D38BEA094F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4" r="5070" b="24155"/>
          <a:stretch>
            <a:fillRect/>
          </a:stretch>
        </p:blipFill>
        <p:spPr bwMode="auto">
          <a:xfrm>
            <a:off x="10279021" y="1981215"/>
            <a:ext cx="1361868" cy="1857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429F5CD4-A581-9692-DEC6-7EC3E0DFF0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1308" r="18252" b="-556"/>
          <a:stretch>
            <a:fillRect/>
          </a:stretch>
        </p:blipFill>
        <p:spPr bwMode="auto">
          <a:xfrm rot="5400000">
            <a:off x="10133488" y="295049"/>
            <a:ext cx="1656197" cy="1365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Obrázok 7" descr="Obrázok, na ktorom je text, písmo, snímka obrazovky, grafika&#10;&#10;Obsah vygenerovaný pomocou AI môže byť nesprávny.">
            <a:extLst>
              <a:ext uri="{FF2B5EF4-FFF2-40B4-BE49-F238E27FC236}">
                <a16:creationId xmlns:a16="http://schemas.microsoft.com/office/drawing/2014/main" id="{B816A88F-2037-2DD7-F638-15D267BA21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3522" y="149517"/>
            <a:ext cx="6636634" cy="1414075"/>
          </a:xfrm>
          <a:prstGeom prst="rect">
            <a:avLst/>
          </a:prstGeom>
        </p:spPr>
      </p:pic>
      <p:cxnSp>
        <p:nvCxnSpPr>
          <p:cNvPr id="9" name="Rovná spojovacia šípka 8">
            <a:extLst>
              <a:ext uri="{FF2B5EF4-FFF2-40B4-BE49-F238E27FC236}">
                <a16:creationId xmlns:a16="http://schemas.microsoft.com/office/drawing/2014/main" id="{A0DE1D8F-CE69-5993-3727-C9524AA9C5F4}"/>
              </a:ext>
            </a:extLst>
          </p:cNvPr>
          <p:cNvCxnSpPr>
            <a:cxnSpLocks/>
          </p:cNvCxnSpPr>
          <p:nvPr/>
        </p:nvCxnSpPr>
        <p:spPr>
          <a:xfrm flipV="1">
            <a:off x="2873143" y="2601738"/>
            <a:ext cx="1638197" cy="8272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Rovná spojovacia šípka 9">
            <a:extLst>
              <a:ext uri="{FF2B5EF4-FFF2-40B4-BE49-F238E27FC236}">
                <a16:creationId xmlns:a16="http://schemas.microsoft.com/office/drawing/2014/main" id="{7899C4BC-25A3-F57A-67FF-5E1F3BD4E831}"/>
              </a:ext>
            </a:extLst>
          </p:cNvPr>
          <p:cNvCxnSpPr>
            <a:cxnSpLocks/>
          </p:cNvCxnSpPr>
          <p:nvPr/>
        </p:nvCxnSpPr>
        <p:spPr>
          <a:xfrm flipV="1">
            <a:off x="2995063" y="3551554"/>
            <a:ext cx="1652219" cy="1846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C0544280-A6A3-FEC9-DF5A-875C769B5DCB}"/>
              </a:ext>
            </a:extLst>
          </p:cNvPr>
          <p:cNvCxnSpPr>
            <a:cxnSpLocks/>
          </p:cNvCxnSpPr>
          <p:nvPr/>
        </p:nvCxnSpPr>
        <p:spPr>
          <a:xfrm>
            <a:off x="2873143" y="4008773"/>
            <a:ext cx="1774139" cy="496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BlokTextu 13">
            <a:extLst>
              <a:ext uri="{FF2B5EF4-FFF2-40B4-BE49-F238E27FC236}">
                <a16:creationId xmlns:a16="http://schemas.microsoft.com/office/drawing/2014/main" id="{9247C6EA-BA65-70D6-6114-ED400E977077}"/>
              </a:ext>
            </a:extLst>
          </p:cNvPr>
          <p:cNvSpPr txBox="1"/>
          <p:nvPr/>
        </p:nvSpPr>
        <p:spPr>
          <a:xfrm>
            <a:off x="381913" y="3413055"/>
            <a:ext cx="232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Zoo Brno a stanice </a:t>
            </a:r>
          </a:p>
          <a:p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zájmových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činností</a:t>
            </a:r>
          </a:p>
        </p:txBody>
      </p:sp>
      <p:sp>
        <p:nvSpPr>
          <p:cNvPr id="25" name="BlokTextu 24">
            <a:extLst>
              <a:ext uri="{FF2B5EF4-FFF2-40B4-BE49-F238E27FC236}">
                <a16:creationId xmlns:a16="http://schemas.microsoft.com/office/drawing/2014/main" id="{4367E331-FE68-7D7A-6007-EF7832029918}"/>
              </a:ext>
            </a:extLst>
          </p:cNvPr>
          <p:cNvSpPr txBox="1"/>
          <p:nvPr/>
        </p:nvSpPr>
        <p:spPr>
          <a:xfrm>
            <a:off x="4647282" y="2361381"/>
            <a:ext cx="283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Experimentálne políčko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5D477667-C6A1-56FB-0F07-208E982D43EC}"/>
              </a:ext>
            </a:extLst>
          </p:cNvPr>
          <p:cNvSpPr txBox="1"/>
          <p:nvPr/>
        </p:nvSpPr>
        <p:spPr>
          <a:xfrm>
            <a:off x="4712780" y="3366888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Zelená stena</a:t>
            </a:r>
          </a:p>
        </p:txBody>
      </p:sp>
      <p:sp>
        <p:nvSpPr>
          <p:cNvPr id="27" name="BlokTextu 26">
            <a:extLst>
              <a:ext uri="{FF2B5EF4-FFF2-40B4-BE49-F238E27FC236}">
                <a16:creationId xmlns:a16="http://schemas.microsoft.com/office/drawing/2014/main" id="{1AF854CC-A6E6-FA0A-9AA6-52EB0347BCDF}"/>
              </a:ext>
            </a:extLst>
          </p:cNvPr>
          <p:cNvSpPr txBox="1"/>
          <p:nvPr/>
        </p:nvSpPr>
        <p:spPr>
          <a:xfrm>
            <a:off x="4802613" y="432647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Deň trusu</a:t>
            </a:r>
          </a:p>
        </p:txBody>
      </p:sp>
      <p:pic>
        <p:nvPicPr>
          <p:cNvPr id="35" name="Obrázok 34">
            <a:extLst>
              <a:ext uri="{FF2B5EF4-FFF2-40B4-BE49-F238E27FC236}">
                <a16:creationId xmlns:a16="http://schemas.microsoft.com/office/drawing/2014/main" id="{299A96F2-E1F7-16D0-31FD-8818CF0165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300504" y="4119129"/>
            <a:ext cx="2810939" cy="210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73512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7D69E849-4B90-35EE-B4F9-1B8938BF6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4012382"/>
            <a:ext cx="1361869" cy="1492763"/>
          </a:xfrm>
          <a:prstGeom prst="rect">
            <a:avLst/>
          </a:prstGeom>
          <a:noFill/>
          <a:ln>
            <a:solidFill>
              <a:schemeClr val="tx1">
                <a:alpha val="99000"/>
              </a:schemeClr>
            </a:solidFill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F76C7EBC-74E3-FB99-3731-7F663CFA6E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4" r="5070" b="24155"/>
          <a:stretch>
            <a:fillRect/>
          </a:stretch>
        </p:blipFill>
        <p:spPr bwMode="auto">
          <a:xfrm>
            <a:off x="10279021" y="1981215"/>
            <a:ext cx="1361868" cy="1857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3FAF0A2D-E79D-4EC5-36F1-C5F8D6D774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1308" r="18252" b="-556"/>
          <a:stretch>
            <a:fillRect/>
          </a:stretch>
        </p:blipFill>
        <p:spPr bwMode="auto">
          <a:xfrm rot="5400000">
            <a:off x="10133488" y="295049"/>
            <a:ext cx="1656197" cy="1365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A8B528E4-5D62-801A-0384-1BDF5870D8B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5837198"/>
            <a:ext cx="1459899" cy="74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ok 7" descr="Obrázok, na ktorom je text, písmo, snímka obrazovky, grafika&#10;&#10;Obsah vygenerovaný pomocou AI môže byť nesprávny.">
            <a:extLst>
              <a:ext uri="{FF2B5EF4-FFF2-40B4-BE49-F238E27FC236}">
                <a16:creationId xmlns:a16="http://schemas.microsoft.com/office/drawing/2014/main" id="{D66AD74C-6910-A2B4-ECA7-99F33320D8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3425" y="270577"/>
            <a:ext cx="6636634" cy="141407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A4320428-D65D-6747-77E5-2A6B5DA0D0ED}"/>
              </a:ext>
            </a:extLst>
          </p:cNvPr>
          <p:cNvSpPr txBox="1"/>
          <p:nvPr/>
        </p:nvSpPr>
        <p:spPr>
          <a:xfrm>
            <a:off x="441358" y="3501477"/>
            <a:ext cx="2292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/>
              <a:t>Trnavská univerzita</a:t>
            </a:r>
          </a:p>
          <a:p>
            <a:r>
              <a:rPr lang="sk-SK" b="1" dirty="0"/>
              <a:t> v Trnave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321172F0-0640-3856-9330-BEFF2D7C1FA1}"/>
              </a:ext>
            </a:extLst>
          </p:cNvPr>
          <p:cNvSpPr txBox="1"/>
          <p:nvPr/>
        </p:nvSpPr>
        <p:spPr>
          <a:xfrm>
            <a:off x="4077812" y="2379304"/>
            <a:ext cx="51090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Príprava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pyrolýznych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 materiálov, 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spracovanie a analýza vzoriek trusu,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Výsledky, Adaptačná stratégia zameraná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na zmapovanie možností využitia potenciálu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 oblasti znižovania dopadov zmeny klímy</a:t>
            </a:r>
          </a:p>
        </p:txBody>
      </p:sp>
      <p:cxnSp>
        <p:nvCxnSpPr>
          <p:cNvPr id="22" name="Rovná spojovacia šípka 21">
            <a:extLst>
              <a:ext uri="{FF2B5EF4-FFF2-40B4-BE49-F238E27FC236}">
                <a16:creationId xmlns:a16="http://schemas.microsoft.com/office/drawing/2014/main" id="{E6C271D6-0373-B099-B4A4-17E54B8A3D34}"/>
              </a:ext>
            </a:extLst>
          </p:cNvPr>
          <p:cNvCxnSpPr>
            <a:cxnSpLocks/>
          </p:cNvCxnSpPr>
          <p:nvPr/>
        </p:nvCxnSpPr>
        <p:spPr>
          <a:xfrm flipV="1">
            <a:off x="2921805" y="3362978"/>
            <a:ext cx="1068492" cy="347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9" name="Obrázok 28">
            <a:extLst>
              <a:ext uri="{FF2B5EF4-FFF2-40B4-BE49-F238E27FC236}">
                <a16:creationId xmlns:a16="http://schemas.microsoft.com/office/drawing/2014/main" id="{938F5853-35E8-7AC1-E8EE-3DE1CE6281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6623" y="4012382"/>
            <a:ext cx="3472736" cy="245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00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73512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text, písmo, snímka obrazovky, grafika&#10;&#10;Obsah vygenerovaný pomocou AI môže byť nesprávny.">
            <a:extLst>
              <a:ext uri="{FF2B5EF4-FFF2-40B4-BE49-F238E27FC236}">
                <a16:creationId xmlns:a16="http://schemas.microsoft.com/office/drawing/2014/main" id="{CE64E608-9665-A315-AAC4-756173F27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425" y="270577"/>
            <a:ext cx="6636634" cy="1414075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73B955E2-F80A-BE5B-0325-2EC741FB18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4012382"/>
            <a:ext cx="1361869" cy="1492763"/>
          </a:xfrm>
          <a:prstGeom prst="rect">
            <a:avLst/>
          </a:prstGeom>
          <a:noFill/>
          <a:ln>
            <a:solidFill>
              <a:schemeClr val="tx1">
                <a:alpha val="99000"/>
              </a:schemeClr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BA57D158-1F43-83D4-1CE6-70AEB10956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4" r="5070" b="24155"/>
          <a:stretch>
            <a:fillRect/>
          </a:stretch>
        </p:blipFill>
        <p:spPr bwMode="auto">
          <a:xfrm>
            <a:off x="10279021" y="1981215"/>
            <a:ext cx="1361868" cy="1857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BC8CB02D-FF99-F8B6-3E4C-9236BD90A1C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5837198"/>
            <a:ext cx="1459899" cy="74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4077D406-BF17-0C90-43CC-F4EFD57B72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1308" r="18252" b="-556"/>
          <a:stretch>
            <a:fillRect/>
          </a:stretch>
        </p:blipFill>
        <p:spPr bwMode="auto">
          <a:xfrm rot="5400000">
            <a:off x="10133488" y="295049"/>
            <a:ext cx="1656197" cy="1365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5F19E213-9521-9477-AC61-FFA18B51F014}"/>
              </a:ext>
            </a:extLst>
          </p:cNvPr>
          <p:cNvSpPr txBox="1"/>
          <p:nvPr/>
        </p:nvSpPr>
        <p:spPr>
          <a:xfrm>
            <a:off x="551111" y="3432413"/>
            <a:ext cx="2505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Ostravská univerzita 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 Ostrave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3B643969-B5B4-A343-3CBE-11020F0B8777}"/>
              </a:ext>
            </a:extLst>
          </p:cNvPr>
          <p:cNvSpPr txBox="1"/>
          <p:nvPr/>
        </p:nvSpPr>
        <p:spPr>
          <a:xfrm>
            <a:off x="4101438" y="2413337"/>
            <a:ext cx="510909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Spracovanie a analýza vzoriek trusu,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Výsledky a ich implementácia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Adaptačná stratégia zameraná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na zmapovanie možností využitia potenciálu</a:t>
            </a:r>
          </a:p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 oblasti znižovania dopadov zmeny klímy</a:t>
            </a:r>
          </a:p>
          <a:p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dirty="0"/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7026AF5A-85C9-C61C-F182-DB42B351D645}"/>
              </a:ext>
            </a:extLst>
          </p:cNvPr>
          <p:cNvCxnSpPr>
            <a:cxnSpLocks/>
          </p:cNvCxnSpPr>
          <p:nvPr/>
        </p:nvCxnSpPr>
        <p:spPr>
          <a:xfrm flipV="1">
            <a:off x="3056925" y="3485725"/>
            <a:ext cx="1068492" cy="347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Obrázok 11">
            <a:extLst>
              <a:ext uri="{FF2B5EF4-FFF2-40B4-BE49-F238E27FC236}">
                <a16:creationId xmlns:a16="http://schemas.microsoft.com/office/drawing/2014/main" id="{051663AD-079D-11A2-B70C-0CA3380A1A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0417" y="4303083"/>
            <a:ext cx="2470786" cy="1853090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50DE9725-A887-3BE2-FB7E-0E039403EF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9407" y="4012382"/>
            <a:ext cx="4211409" cy="236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03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73512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4ECEC857-FA1E-8FEB-CCD9-F7C585AEDD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4012382"/>
            <a:ext cx="1361869" cy="1492763"/>
          </a:xfrm>
          <a:prstGeom prst="rect">
            <a:avLst/>
          </a:prstGeom>
          <a:noFill/>
          <a:ln>
            <a:solidFill>
              <a:schemeClr val="tx1">
                <a:alpha val="99000"/>
              </a:schemeClr>
            </a:solidFill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9B1AF882-96D6-F204-404B-CA4C1C5257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4" r="5070" b="24155"/>
          <a:stretch>
            <a:fillRect/>
          </a:stretch>
        </p:blipFill>
        <p:spPr bwMode="auto">
          <a:xfrm>
            <a:off x="10279021" y="1981215"/>
            <a:ext cx="1361868" cy="1857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CB81367E-9D0B-9F26-E8FF-474BB16150A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5837198"/>
            <a:ext cx="1459899" cy="74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78D561C-EBE5-6036-2DBB-3301511F1A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1308" r="18252" b="-556"/>
          <a:stretch>
            <a:fillRect/>
          </a:stretch>
        </p:blipFill>
        <p:spPr bwMode="auto">
          <a:xfrm rot="5400000">
            <a:off x="10133488" y="295049"/>
            <a:ext cx="1656197" cy="1365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Obrázok 7" descr="Obrázok, na ktorom je text, písmo, snímka obrazovky, grafika&#10;&#10;Obsah vygenerovaný pomocou AI môže byť nesprávny.">
            <a:extLst>
              <a:ext uri="{FF2B5EF4-FFF2-40B4-BE49-F238E27FC236}">
                <a16:creationId xmlns:a16="http://schemas.microsoft.com/office/drawing/2014/main" id="{1BFDF3C4-68A8-0A23-A3CB-FDAC5E6E83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3425" y="270577"/>
            <a:ext cx="6636634" cy="141407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88B6FFD5-1A1E-6BC6-4B40-2278A6D6E06A}"/>
              </a:ext>
            </a:extLst>
          </p:cNvPr>
          <p:cNvSpPr txBox="1"/>
          <p:nvPr/>
        </p:nvSpPr>
        <p:spPr>
          <a:xfrm>
            <a:off x="861391" y="3827716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Společně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o.p.s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0" name="Rovná spojovacia šípka 9">
            <a:extLst>
              <a:ext uri="{FF2B5EF4-FFF2-40B4-BE49-F238E27FC236}">
                <a16:creationId xmlns:a16="http://schemas.microsoft.com/office/drawing/2014/main" id="{221ECA62-D151-4D5D-A849-5ACB05C42BF1}"/>
              </a:ext>
            </a:extLst>
          </p:cNvPr>
          <p:cNvCxnSpPr>
            <a:cxnSpLocks/>
          </p:cNvCxnSpPr>
          <p:nvPr/>
        </p:nvCxnSpPr>
        <p:spPr>
          <a:xfrm flipV="1">
            <a:off x="3056925" y="3665021"/>
            <a:ext cx="1068492" cy="347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BlokTextu 10">
            <a:extLst>
              <a:ext uri="{FF2B5EF4-FFF2-40B4-BE49-F238E27FC236}">
                <a16:creationId xmlns:a16="http://schemas.microsoft.com/office/drawing/2014/main" id="{9658732B-1CAE-8CB7-3C80-5FFEC3314DB8}"/>
              </a:ext>
            </a:extLst>
          </p:cNvPr>
          <p:cNvSpPr txBox="1"/>
          <p:nvPr/>
        </p:nvSpPr>
        <p:spPr>
          <a:xfrm>
            <a:off x="4254140" y="3505947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/>
              <a:t>Deň trusu</a:t>
            </a:r>
          </a:p>
        </p:txBody>
      </p:sp>
      <p:cxnSp>
        <p:nvCxnSpPr>
          <p:cNvPr id="12" name="Rovná spojovacia šípka 11">
            <a:extLst>
              <a:ext uri="{FF2B5EF4-FFF2-40B4-BE49-F238E27FC236}">
                <a16:creationId xmlns:a16="http://schemas.microsoft.com/office/drawing/2014/main" id="{173CD077-86A1-57E1-CF69-078638E1C226}"/>
              </a:ext>
            </a:extLst>
          </p:cNvPr>
          <p:cNvCxnSpPr>
            <a:cxnSpLocks/>
          </p:cNvCxnSpPr>
          <p:nvPr/>
        </p:nvCxnSpPr>
        <p:spPr>
          <a:xfrm>
            <a:off x="3030253" y="4197048"/>
            <a:ext cx="1068492" cy="4544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BlokTextu 13">
            <a:extLst>
              <a:ext uri="{FF2B5EF4-FFF2-40B4-BE49-F238E27FC236}">
                <a16:creationId xmlns:a16="http://schemas.microsoft.com/office/drawing/2014/main" id="{67A7CF98-6144-1981-2F38-CF0CDA7648AB}"/>
              </a:ext>
            </a:extLst>
          </p:cNvPr>
          <p:cNvSpPr txBox="1"/>
          <p:nvPr/>
        </p:nvSpPr>
        <p:spPr>
          <a:xfrm>
            <a:off x="4254140" y="4574097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Propagácia projektu</a:t>
            </a: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4C6518A4-784A-681D-D616-7A7A5B7DC9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0120" y="1540667"/>
            <a:ext cx="2572930" cy="457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5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73512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DCA8819A-930C-B2C9-B8AA-76D52948C9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4012382"/>
            <a:ext cx="1361869" cy="1492763"/>
          </a:xfrm>
          <a:prstGeom prst="rect">
            <a:avLst/>
          </a:prstGeom>
          <a:noFill/>
          <a:ln>
            <a:solidFill>
              <a:schemeClr val="tx1">
                <a:alpha val="99000"/>
              </a:schemeClr>
            </a:solidFill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FC4C2765-C10E-2E54-8F1C-C23DE5D222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34" r="5070" b="24155"/>
          <a:stretch>
            <a:fillRect/>
          </a:stretch>
        </p:blipFill>
        <p:spPr bwMode="auto">
          <a:xfrm>
            <a:off x="10279021" y="1981215"/>
            <a:ext cx="1361868" cy="1857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2FD0E744-3A4E-5B35-3057-5518BBDC191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20" y="5837198"/>
            <a:ext cx="1459899" cy="74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64B65115-1A56-E4B5-BD52-9FB88F1B3F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1308" r="18252" b="-556"/>
          <a:stretch>
            <a:fillRect/>
          </a:stretch>
        </p:blipFill>
        <p:spPr bwMode="auto">
          <a:xfrm rot="5400000">
            <a:off x="10133488" y="295049"/>
            <a:ext cx="1656197" cy="1365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Obrázok 7" descr="Obrázok, na ktorom je text, písmo, snímka obrazovky, grafika&#10;&#10;Obsah vygenerovaný pomocou AI môže byť nesprávny.">
            <a:extLst>
              <a:ext uri="{FF2B5EF4-FFF2-40B4-BE49-F238E27FC236}">
                <a16:creationId xmlns:a16="http://schemas.microsoft.com/office/drawing/2014/main" id="{AB90A1F2-D140-BB5D-B9E5-65E7749FDE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3425" y="270577"/>
            <a:ext cx="6636634" cy="141407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75F7B6F6-6F31-0207-2105-03C24FD6DDD2}"/>
              </a:ext>
            </a:extLst>
          </p:cNvPr>
          <p:cNvSpPr txBox="1"/>
          <p:nvPr/>
        </p:nvSpPr>
        <p:spPr>
          <a:xfrm>
            <a:off x="2542731" y="3366051"/>
            <a:ext cx="5178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b="1" dirty="0"/>
              <a:t>Ďakujem za pozornosť</a:t>
            </a:r>
          </a:p>
        </p:txBody>
      </p:sp>
    </p:spTree>
    <p:extLst>
      <p:ext uri="{BB962C8B-B14F-4D97-AF65-F5344CB8AC3E}">
        <p14:creationId xmlns:p14="http://schemas.microsoft.com/office/powerpoint/2010/main" val="3888090188"/>
      </p:ext>
    </p:extLst>
  </p:cSld>
  <p:clrMapOvr>
    <a:masterClrMapping/>
  </p:clrMapOvr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781</TotalTime>
  <Words>138</Words>
  <Application>Microsoft Macintosh PowerPoint</Application>
  <PresentationFormat>Širokouhlá</PresentationFormat>
  <Paragraphs>37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Dym</vt:lpstr>
      <vt:lpstr>   Projekt: Ekologicky akceptovateľné spracovanie trusu exotických zvierat zoologických záhrad  ITMS kód: 403201DSQ4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RNDr. Michaela Mocňáková</dc:creator>
  <cp:lastModifiedBy>RNDr. Michaela Mocňáková</cp:lastModifiedBy>
  <cp:revision>13</cp:revision>
  <cp:lastPrinted>2026-05-06T07:45:56Z</cp:lastPrinted>
  <dcterms:created xsi:type="dcterms:W3CDTF">2026-05-06T06:41:30Z</dcterms:created>
  <dcterms:modified xsi:type="dcterms:W3CDTF">2026-05-28T06:14:50Z</dcterms:modified>
</cp:coreProperties>
</file>